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7"/>
  </p:notesMasterIdLst>
  <p:sldIdLst>
    <p:sldId id="256" r:id="rId2"/>
    <p:sldId id="294" r:id="rId3"/>
    <p:sldId id="278" r:id="rId4"/>
    <p:sldId id="259" r:id="rId5"/>
    <p:sldId id="289" r:id="rId6"/>
    <p:sldId id="283" r:id="rId7"/>
    <p:sldId id="285" r:id="rId8"/>
    <p:sldId id="284" r:id="rId9"/>
    <p:sldId id="286" r:id="rId10"/>
    <p:sldId id="291" r:id="rId11"/>
    <p:sldId id="292" r:id="rId12"/>
    <p:sldId id="293" r:id="rId13"/>
    <p:sldId id="281" r:id="rId14"/>
    <p:sldId id="265" r:id="rId15"/>
    <p:sldId id="264" r:id="rId16"/>
  </p:sldIdLst>
  <p:sldSz cx="9144000" cy="5143500" type="screen16x9"/>
  <p:notesSz cx="6797675" cy="98742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8157D-17D7-4E69-88B8-A8C3FB8DE8E0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BA25E-0675-46B0-B9AF-682DD9F913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99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BA25E-0675-46B0-B9AF-682DD9F9130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25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610E-7A30-495E-939F-3B37C0CF7813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A10B89-4068-4C83-B7CC-8ED829BB703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610E-7A30-495E-939F-3B37C0CF7813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0B89-4068-4C83-B7CC-8ED829BB70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610E-7A30-495E-939F-3B37C0CF7813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0B89-4068-4C83-B7CC-8ED829BB70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610E-7A30-495E-939F-3B37C0CF7813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0B89-4068-4C83-B7CC-8ED829BB7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1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610E-7A30-495E-939F-3B37C0CF7813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0B89-4068-4C83-B7CC-8ED829BB70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610E-7A30-495E-939F-3B37C0CF7813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0B89-4068-4C83-B7CC-8ED829BB703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610E-7A30-495E-939F-3B37C0CF7813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0B89-4068-4C83-B7CC-8ED829BB703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610E-7A30-495E-939F-3B37C0CF7813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0B89-4068-4C83-B7CC-8ED829BB703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610E-7A30-495E-939F-3B37C0CF7813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0B89-4068-4C83-B7CC-8ED829BB70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610E-7A30-495E-939F-3B37C0CF7813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0B89-4068-4C83-B7CC-8ED829BB70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610E-7A30-495E-939F-3B37C0CF7813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0B89-4068-4C83-B7CC-8ED829BB70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610E-7A30-495E-939F-3B37C0CF7813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0B89-4068-4C83-B7CC-8ED829BB70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749610E-7A30-495E-939F-3B37C0CF7813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A10B89-4068-4C83-B7CC-8ED829BB703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52" y="123478"/>
            <a:ext cx="782748" cy="3230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660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"/>
          <p:cNvSpPr txBox="1"/>
          <p:nvPr/>
        </p:nvSpPr>
        <p:spPr>
          <a:xfrm>
            <a:off x="288032" y="360952"/>
            <a:ext cx="7524328" cy="733534"/>
          </a:xfrm>
          <a:prstGeom prst="rect">
            <a:avLst/>
          </a:prstGeom>
          <a:solidFill>
            <a:srgbClr val="D7000F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UTP1310 </a:t>
            </a:r>
            <a:r>
              <a:rPr lang="zh-CN" altLang="en-US" sz="2800" b="1" dirty="0" smtClean="0">
                <a:solidFill>
                  <a:schemeClr val="bg1"/>
                </a:solidFill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开</a:t>
            </a:r>
            <a:r>
              <a:rPr lang="zh-CN" altLang="en-US" sz="2800" b="1" dirty="0">
                <a:solidFill>
                  <a:schemeClr val="bg1"/>
                </a:solidFill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关型</a:t>
            </a:r>
            <a:r>
              <a:rPr lang="zh-CN" altLang="en-US" sz="2800" b="1" dirty="0" smtClean="0">
                <a:solidFill>
                  <a:schemeClr val="bg1"/>
                </a:solidFill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直流稳压电源</a:t>
            </a:r>
            <a:endParaRPr lang="en-US" altLang="zh-CN" sz="2800" b="1" dirty="0">
              <a:solidFill>
                <a:schemeClr val="bg1"/>
              </a:solidFill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4659982"/>
            <a:ext cx="336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 smtClean="0">
                <a:solidFill>
                  <a:srgbClr val="D7000F"/>
                </a:solidFill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www.uni-trend.com.cn</a:t>
            </a:r>
            <a:endParaRPr lang="zh-CN" altLang="en-US" b="1" dirty="0">
              <a:solidFill>
                <a:srgbClr val="D7000F"/>
              </a:solidFill>
              <a:latin typeface="阿里巴巴普惠体 R" pitchFamily="18" charset="-122"/>
              <a:ea typeface="阿里巴巴普惠体 R" pitchFamily="18" charset="-122"/>
              <a:cs typeface="阿里巴巴普惠体 R" pitchFamily="18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52" y="123478"/>
            <a:ext cx="782748" cy="323039"/>
          </a:xfrm>
          <a:prstGeom prst="rect">
            <a:avLst/>
          </a:prstGeom>
        </p:spPr>
      </p:pic>
      <p:sp>
        <p:nvSpPr>
          <p:cNvPr id="14" name="文本框 12"/>
          <p:cNvSpPr txBox="1"/>
          <p:nvPr/>
        </p:nvSpPr>
        <p:spPr>
          <a:xfrm>
            <a:off x="395536" y="2208058"/>
            <a:ext cx="1944216" cy="73353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2400" b="1" dirty="0">
                <a:solidFill>
                  <a:srgbClr val="D7000F"/>
                </a:solidFill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经销</a:t>
            </a:r>
            <a:r>
              <a:rPr lang="zh-CN" altLang="en-US" sz="2400" b="1" dirty="0" smtClean="0">
                <a:solidFill>
                  <a:srgbClr val="D7000F"/>
                </a:solidFill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渠道</a:t>
            </a:r>
            <a:endParaRPr lang="en-US" altLang="zh-CN" sz="2400" b="1" dirty="0">
              <a:solidFill>
                <a:srgbClr val="D7000F"/>
              </a:solidFill>
              <a:latin typeface="阿里巴巴普惠体 R" pitchFamily="18" charset="-122"/>
              <a:ea typeface="阿里巴巴普惠体 R" pitchFamily="18" charset="-122"/>
              <a:cs typeface="阿里巴巴普惠体 R" pitchFamily="18" charset="-122"/>
            </a:endParaRPr>
          </a:p>
        </p:txBody>
      </p:sp>
      <p:pic>
        <p:nvPicPr>
          <p:cNvPr id="2050" name="Picture 2" descr="\\192.168.0.5\公用临时文件夹\市场部\姚嘉莉\图片\UTP1310\UTP1310-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7522" r="16539" b="11265"/>
          <a:stretch/>
        </p:blipFill>
        <p:spPr bwMode="auto">
          <a:xfrm>
            <a:off x="3923928" y="1347614"/>
            <a:ext cx="1683314" cy="29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323528" y="267494"/>
            <a:ext cx="8928992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8.</a:t>
            </a:r>
            <a:r>
              <a:rPr lang="zh-CN" altLang="en-US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 电压输出测试</a:t>
            </a:r>
            <a:endParaRPr lang="en-US" altLang="zh-CN" b="1" dirty="0"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</p:txBody>
      </p:sp>
      <p:pic>
        <p:nvPicPr>
          <p:cNvPr id="4" name="Picture 2" descr="\\192.168.0.5\公用临时文件夹\市场部\姚嘉莉\应用图\仪器应用图\新建文件夹\UTP1310\6U3A5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31590"/>
            <a:ext cx="4968312" cy="331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65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323528" y="267494"/>
            <a:ext cx="89289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9.</a:t>
            </a:r>
            <a:r>
              <a:rPr lang="zh-CN" altLang="en-US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 电流输出</a:t>
            </a:r>
            <a:r>
              <a:rPr lang="zh-CN" altLang="en-US" b="1" dirty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测试</a:t>
            </a:r>
            <a:endParaRPr lang="en-US" altLang="zh-CN" b="1" dirty="0"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</p:txBody>
      </p:sp>
      <p:pic>
        <p:nvPicPr>
          <p:cNvPr id="4" name="Picture 2" descr="\\192.168.0.5\公用临时文件夹\市场部\姚嘉莉\应用图\仪器应用图\新建文件夹\UTP1310\6U3A5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56" y="1131590"/>
            <a:ext cx="4968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425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323528" y="267494"/>
            <a:ext cx="89289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10.</a:t>
            </a:r>
            <a:r>
              <a:rPr lang="zh-CN" altLang="en-US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 纹波测试</a:t>
            </a:r>
            <a:endParaRPr lang="en-US" altLang="zh-CN" b="1" dirty="0"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</p:txBody>
      </p:sp>
      <p:pic>
        <p:nvPicPr>
          <p:cNvPr id="6" name="Picture 2" descr="\\192.168.0.5\公用临时文件夹\市场部\姚嘉莉\应用图\仪器应用图\新建文件夹\UTP1310\6U3A5089（已换屏幕）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31958"/>
            <a:ext cx="4968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 1"/>
          <p:cNvSpPr/>
          <p:nvPr/>
        </p:nvSpPr>
        <p:spPr>
          <a:xfrm>
            <a:off x="2971081" y="2882255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endCxn id="2" idx="0"/>
          </p:cNvCxnSpPr>
          <p:nvPr/>
        </p:nvCxnSpPr>
        <p:spPr>
          <a:xfrm>
            <a:off x="3151101" y="2355726"/>
            <a:ext cx="0" cy="526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53730" y="206769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6mV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2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323528" y="267494"/>
            <a:ext cx="25922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11.</a:t>
            </a:r>
            <a:r>
              <a:rPr lang="zh-CN" altLang="en-US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 关键参数：</a:t>
            </a:r>
            <a:endParaRPr lang="en-US" altLang="zh-CN" b="1" dirty="0"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798926"/>
              </p:ext>
            </p:extLst>
          </p:nvPr>
        </p:nvGraphicFramePr>
        <p:xfrm>
          <a:off x="2411760" y="267494"/>
          <a:ext cx="482453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UTP1310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额定输出电压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0-32V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额定输出电流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0-10A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LED</a:t>
                      </a: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显示位数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4</a:t>
                      </a: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位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6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输出功率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320W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0568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负载调整率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电压≤</a:t>
                      </a:r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0.1%</a:t>
                      </a: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＋</a:t>
                      </a:r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5mV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电流≤</a:t>
                      </a:r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0.2%</a:t>
                      </a: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＋</a:t>
                      </a:r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3mA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电源调节率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电压≤</a:t>
                      </a:r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0.01%</a:t>
                      </a: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＋</a:t>
                      </a:r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5mV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电流≤</a:t>
                      </a:r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0.2%</a:t>
                      </a: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＋</a:t>
                      </a:r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3mA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设置分辨率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10mV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1mA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设置精度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电压≤</a:t>
                      </a:r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0.1%</a:t>
                      </a: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＋</a:t>
                      </a:r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1digits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电流≤</a:t>
                      </a:r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0.2%</a:t>
                      </a: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＋</a:t>
                      </a:r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3mA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纹波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电压</a:t>
                      </a:r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10mVrms</a:t>
                      </a: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，电流</a:t>
                      </a:r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5mArms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工作电压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AC 110V/220V±10% 50/60Hz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重量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2.5kg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尺寸（</a:t>
                      </a:r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W×H×D</a:t>
                      </a:r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）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80mm×150mm×230mm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882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/>
          <p:nvPr/>
        </p:nvSpPr>
        <p:spPr>
          <a:xfrm>
            <a:off x="145854" y="123478"/>
            <a:ext cx="23762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12.</a:t>
            </a:r>
            <a:r>
              <a:rPr lang="zh-CN" altLang="en-US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同系列</a:t>
            </a:r>
            <a:r>
              <a:rPr lang="zh-CN" altLang="en-US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对比</a:t>
            </a:r>
            <a:endParaRPr lang="en-US" altLang="zh-CN" b="1" dirty="0"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513008"/>
              </p:ext>
            </p:extLst>
          </p:nvPr>
        </p:nvGraphicFramePr>
        <p:xfrm>
          <a:off x="1979712" y="781016"/>
          <a:ext cx="5400600" cy="3950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46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型号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UTP1310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UTP1306S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43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额定输出电压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0-32V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0-32V</a:t>
                      </a:r>
                      <a:endParaRPr lang="zh-CN" altLang="en-US" sz="1200" dirty="0" smtClean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4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额定输出电流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0-10A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0-6A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29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输出功率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320W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190W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8991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负载调节率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电压≤</a:t>
                      </a:r>
                      <a:r>
                        <a:rPr lang="en-US" altLang="zh-CN" sz="1100" dirty="0" smtClean="0">
                          <a:solidFill>
                            <a:srgbClr val="FF0000"/>
                          </a:solidFill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0.1%</a:t>
                      </a:r>
                      <a:r>
                        <a:rPr lang="zh-CN" altLang="en-US" sz="1100" dirty="0" smtClean="0">
                          <a:solidFill>
                            <a:srgbClr val="FF0000"/>
                          </a:solidFill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＋</a:t>
                      </a:r>
                      <a:r>
                        <a:rPr lang="en-US" altLang="zh-CN" sz="1100" dirty="0" smtClean="0">
                          <a:solidFill>
                            <a:srgbClr val="FF0000"/>
                          </a:solidFill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5mV</a:t>
                      </a:r>
                      <a:endParaRPr lang="zh-CN" altLang="en-US" sz="1100" dirty="0">
                        <a:solidFill>
                          <a:srgbClr val="FF0000"/>
                        </a:solidFill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电压≤</a:t>
                      </a: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0.3%</a:t>
                      </a:r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＋</a:t>
                      </a: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5mV</a:t>
                      </a:r>
                      <a:endParaRPr lang="zh-CN" altLang="en-US" sz="11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0455"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电流≤</a:t>
                      </a: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0.2%</a:t>
                      </a:r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＋</a:t>
                      </a: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3mA</a:t>
                      </a:r>
                      <a:endParaRPr lang="zh-CN" altLang="en-US" sz="11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电流≤</a:t>
                      </a: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0.2%</a:t>
                      </a:r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＋</a:t>
                      </a: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3mA</a:t>
                      </a:r>
                      <a:endParaRPr lang="zh-CN" altLang="en-US" sz="11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8511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电源调节率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电压≤</a:t>
                      </a:r>
                      <a:r>
                        <a:rPr lang="en-US" altLang="zh-CN" sz="1100" dirty="0" smtClean="0">
                          <a:solidFill>
                            <a:srgbClr val="FF0000"/>
                          </a:solidFill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0.01%</a:t>
                      </a:r>
                      <a:r>
                        <a:rPr lang="zh-CN" altLang="en-US" sz="1100" dirty="0" smtClean="0">
                          <a:solidFill>
                            <a:srgbClr val="FF0000"/>
                          </a:solidFill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＋</a:t>
                      </a:r>
                      <a:r>
                        <a:rPr lang="en-US" altLang="zh-CN" sz="1100" dirty="0" smtClean="0">
                          <a:solidFill>
                            <a:srgbClr val="FF0000"/>
                          </a:solidFill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5mV</a:t>
                      </a:r>
                      <a:endParaRPr lang="zh-CN" altLang="en-US" sz="1100" dirty="0">
                        <a:solidFill>
                          <a:srgbClr val="FF0000"/>
                        </a:solidFill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电压≤</a:t>
                      </a: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0.3%</a:t>
                      </a:r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＋</a:t>
                      </a: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5mV</a:t>
                      </a:r>
                      <a:endParaRPr lang="zh-CN" altLang="en-US" sz="11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9255"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电流≤</a:t>
                      </a: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0.2%</a:t>
                      </a:r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＋</a:t>
                      </a: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3mA</a:t>
                      </a:r>
                      <a:endParaRPr lang="zh-CN" altLang="en-US" sz="11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电流≤</a:t>
                      </a: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0.2%</a:t>
                      </a:r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＋</a:t>
                      </a: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3mA</a:t>
                      </a:r>
                      <a:endParaRPr lang="zh-CN" altLang="en-US" sz="11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92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设置分辨率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10mV/1mA</a:t>
                      </a:r>
                      <a:endParaRPr lang="zh-CN" altLang="en-US" sz="11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10mV/1mA</a:t>
                      </a:r>
                      <a:endParaRPr lang="zh-CN" altLang="en-US" sz="1100" dirty="0" smtClean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19255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设置精度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电压≤</a:t>
                      </a:r>
                      <a:r>
                        <a:rPr lang="en-US" altLang="zh-CN" sz="1100" dirty="0" smtClean="0">
                          <a:solidFill>
                            <a:srgbClr val="FF0000"/>
                          </a:solidFill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0.1%</a:t>
                      </a:r>
                      <a:r>
                        <a:rPr lang="zh-CN" altLang="en-US" sz="1100" dirty="0" smtClean="0">
                          <a:solidFill>
                            <a:srgbClr val="FF0000"/>
                          </a:solidFill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＋</a:t>
                      </a:r>
                      <a:r>
                        <a:rPr lang="en-US" altLang="zh-CN" sz="1100" dirty="0" smtClean="0">
                          <a:solidFill>
                            <a:srgbClr val="FF0000"/>
                          </a:solidFill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1digits</a:t>
                      </a:r>
                      <a:endParaRPr lang="zh-CN" altLang="en-US" sz="1100" dirty="0">
                        <a:solidFill>
                          <a:srgbClr val="FF0000"/>
                        </a:solidFill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电压≤</a:t>
                      </a: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0.5%</a:t>
                      </a:r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＋</a:t>
                      </a: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5mV</a:t>
                      </a:r>
                      <a:endParaRPr lang="zh-CN" altLang="en-US" sz="11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19255"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电流≤</a:t>
                      </a: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0.2%</a:t>
                      </a:r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＋</a:t>
                      </a: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3mA</a:t>
                      </a:r>
                      <a:endParaRPr lang="zh-CN" altLang="en-US" sz="11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电流≤</a:t>
                      </a: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0.2%</a:t>
                      </a:r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＋</a:t>
                      </a: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3mA</a:t>
                      </a:r>
                      <a:endParaRPr lang="zh-CN" altLang="en-US" sz="11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92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纹波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电压≤</a:t>
                      </a: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10mVrms                   </a:t>
                      </a:r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电流≤</a:t>
                      </a: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5mArms</a:t>
                      </a:r>
                      <a:endParaRPr lang="zh-CN" altLang="en-US" sz="1100" dirty="0" smtClean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电压≤</a:t>
                      </a: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10mVrms</a:t>
                      </a:r>
                      <a:r>
                        <a:rPr lang="zh-CN" altLang="en-US" sz="1100" baseline="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                         </a:t>
                      </a:r>
                      <a:r>
                        <a:rPr lang="zh-CN" altLang="en-US" sz="1100" dirty="0" smtClean="0">
                          <a:solidFill>
                            <a:srgbClr val="FF0000"/>
                          </a:solidFill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电流≤</a:t>
                      </a:r>
                      <a:r>
                        <a:rPr lang="en-US" altLang="zh-CN" sz="1100" dirty="0" smtClean="0">
                          <a:solidFill>
                            <a:srgbClr val="FF0000"/>
                          </a:solidFill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2mArms</a:t>
                      </a:r>
                      <a:endParaRPr lang="zh-CN" altLang="en-US" sz="1100" dirty="0" smtClean="0">
                        <a:solidFill>
                          <a:srgbClr val="FF0000"/>
                        </a:solidFill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192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尺寸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80mm×150mm×230mm</a:t>
                      </a:r>
                      <a:endParaRPr lang="zh-CN" altLang="en-US" sz="1100" dirty="0" smtClean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80mm×150mm×230mm</a:t>
                      </a:r>
                      <a:endParaRPr lang="zh-CN" altLang="en-US" sz="1100" dirty="0" smtClean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192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重量</a:t>
                      </a:r>
                      <a:endParaRPr lang="zh-CN" altLang="en-US" sz="1200" dirty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2.5kg</a:t>
                      </a:r>
                      <a:endParaRPr lang="zh-CN" altLang="en-US" sz="1100" dirty="0" smtClean="0"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rgbClr val="FF0000"/>
                          </a:solidFill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2kg</a:t>
                      </a:r>
                      <a:endParaRPr lang="zh-CN" altLang="en-US" sz="1100" dirty="0">
                        <a:solidFill>
                          <a:srgbClr val="FF0000"/>
                        </a:solidFill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3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3528" y="267493"/>
            <a:ext cx="586045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订购信息</a:t>
            </a:r>
            <a:endParaRPr lang="zh-CN" altLang="en-US" sz="2000" b="1" dirty="0">
              <a:solidFill>
                <a:srgbClr val="C00000"/>
              </a:solidFill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</p:txBody>
      </p:sp>
      <p:graphicFrame>
        <p:nvGraphicFramePr>
          <p:cNvPr id="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144346"/>
              </p:ext>
            </p:extLst>
          </p:nvPr>
        </p:nvGraphicFramePr>
        <p:xfrm>
          <a:off x="395537" y="912962"/>
          <a:ext cx="8352929" cy="910322"/>
        </p:xfrm>
        <a:graphic>
          <a:graphicData uri="http://schemas.openxmlformats.org/drawingml/2006/table">
            <a:tbl>
              <a:tblPr/>
              <a:tblGrid>
                <a:gridCol w="1419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2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633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72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66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阿里巴巴普惠体 R" panose="00020600040101010101" charset="-122"/>
                          <a:ea typeface="阿里巴巴普惠体 R" panose="00020600040101010101" charset="-122"/>
                          <a:cs typeface="Arial" panose="020B0604020202020204" pitchFamily="34" charset="0"/>
                        </a:rPr>
                        <a:t>型号</a:t>
                      </a:r>
                    </a:p>
                  </a:txBody>
                  <a:tcPr marL="77216" marR="77216" marT="38638" marB="386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000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阿里巴巴普惠体 R" panose="00020600040101010101" charset="-122"/>
                          <a:ea typeface="阿里巴巴普惠体 R" panose="00020600040101010101" charset="-122"/>
                          <a:cs typeface="Arial" panose="020B0604020202020204" pitchFamily="34" charset="0"/>
                        </a:rPr>
                        <a:t>产品名称</a:t>
                      </a:r>
                    </a:p>
                  </a:txBody>
                  <a:tcPr marL="77216" marR="77216" marT="38638" marB="386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000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产品尺寸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(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宽 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solidFill>
                            <a:schemeClr val="bg1"/>
                          </a:solidFill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×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高 </a:t>
                      </a:r>
                      <a:r>
                        <a:rPr kumimoji="0" lang="en-US" altLang="zh-CN" sz="1400" b="1" i="0" u="none" strike="noStrike" kern="1200" cap="none" normalizeH="0" baseline="0" dirty="0" smtClean="0">
                          <a:solidFill>
                            <a:schemeClr val="bg1"/>
                          </a:solidFill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×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深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)</a:t>
                      </a:r>
                    </a:p>
                  </a:txBody>
                  <a:tcPr marL="77216" marR="77216" marT="38638" marB="386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000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阿里巴巴普惠体 R" panose="00020600040101010101" charset="-122"/>
                          <a:ea typeface="阿里巴巴普惠体 R" panose="00020600040101010101" charset="-122"/>
                          <a:cs typeface="Arial" panose="020B0604020202020204" pitchFamily="34" charset="0"/>
                        </a:rPr>
                        <a:t>装箱数量</a:t>
                      </a:r>
                    </a:p>
                  </a:txBody>
                  <a:tcPr marL="77216" marR="77216" marT="38638" marB="386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000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6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UTP1310</a:t>
                      </a:r>
                    </a:p>
                  </a:txBody>
                  <a:tcPr marL="77216" marR="77216" marT="38638" marB="3863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200" b="1" kern="1200" dirty="0" smtClean="0">
                          <a:solidFill>
                            <a:schemeClr val="tx1"/>
                          </a:solidFill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开关型直流稳压电源</a:t>
                      </a:r>
                    </a:p>
                  </a:txBody>
                  <a:tcPr marL="77216" marR="77216" marT="38638" marB="386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80mm×150mm×230mm</a:t>
                      </a:r>
                    </a:p>
                  </a:txBody>
                  <a:tcPr marL="8043" marR="8043" marT="80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6</a:t>
                      </a:r>
                      <a:r>
                        <a:rPr kumimoji="0" lang="zh-CN" alt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台</a:t>
                      </a:r>
                      <a:r>
                        <a:rPr kumimoji="0" lang="en-US" altLang="zh-CN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/</a:t>
                      </a:r>
                      <a:r>
                        <a:rPr kumimoji="0" lang="zh-CN" alt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件</a:t>
                      </a:r>
                      <a:endParaRPr kumimoji="0" lang="en-US" altLang="zh-CN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阿里巴巴普惠体 R" pitchFamily="18" charset="-122"/>
                        <a:ea typeface="阿里巴巴普惠体 R" pitchFamily="18" charset="-122"/>
                        <a:cs typeface="阿里巴巴普惠体 R" pitchFamily="18" charset="-122"/>
                      </a:endParaRPr>
                    </a:p>
                  </a:txBody>
                  <a:tcPr marL="8807" marR="8807" marT="88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863936"/>
              </p:ext>
            </p:extLst>
          </p:nvPr>
        </p:nvGraphicFramePr>
        <p:xfrm>
          <a:off x="467544" y="2787775"/>
          <a:ext cx="3312368" cy="1944215"/>
        </p:xfrm>
        <a:graphic>
          <a:graphicData uri="http://schemas.openxmlformats.org/drawingml/2006/table">
            <a:tbl>
              <a:tblPr/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阿里巴巴普惠体 R" pitchFamily="18" charset="-122"/>
                          <a:ea typeface="阿里巴巴普惠体 R" pitchFamily="18" charset="-122"/>
                          <a:cs typeface="阿里巴巴普惠体 R" pitchFamily="18" charset="-122"/>
                        </a:rPr>
                        <a:t>标准配件</a:t>
                      </a:r>
                    </a:p>
                  </a:txBody>
                  <a:tcPr marT="45731" marB="4573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000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Wingdings" pitchFamily="2" charset="2"/>
                        <a:buChar char="l"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阿里巴巴普惠体 B" pitchFamily="18" charset="-122"/>
                          <a:ea typeface="阿里巴巴普惠体 B" pitchFamily="18" charset="-122"/>
                          <a:cs typeface="阿里巴巴普惠体 B" pitchFamily="18" charset="-122"/>
                        </a:rPr>
                        <a:t>国标电源线一条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阿里巴巴普惠体 B" pitchFamily="18" charset="-122"/>
                        <a:ea typeface="阿里巴巴普惠体 B" pitchFamily="18" charset="-122"/>
                        <a:cs typeface="阿里巴巴普惠体 B" pitchFamily="18" charset="-122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itchFamily="2" charset="2"/>
                        <a:buChar char="l"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阿里巴巴普惠体 B" pitchFamily="18" charset="-122"/>
                          <a:ea typeface="阿里巴巴普惠体 B" pitchFamily="18" charset="-122"/>
                          <a:cs typeface="阿里巴巴普惠体 B" pitchFamily="18" charset="-122"/>
                        </a:rPr>
                        <a:t>使用说明书一本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阿里巴巴普惠体 B" pitchFamily="18" charset="-122"/>
                        <a:ea typeface="阿里巴巴普惠体 B" pitchFamily="18" charset="-122"/>
                        <a:cs typeface="阿里巴巴普惠体 B" pitchFamily="18" charset="-122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itchFamily="2" charset="2"/>
                        <a:buChar char="l"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阿里巴巴普惠体 B" pitchFamily="18" charset="-122"/>
                          <a:ea typeface="阿里巴巴普惠体 B" pitchFamily="18" charset="-122"/>
                          <a:cs typeface="阿里巴巴普惠体 B" pitchFamily="18" charset="-122"/>
                        </a:rPr>
                        <a:t>保修证一份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阿里巴巴普惠体 B" pitchFamily="18" charset="-122"/>
                        <a:ea typeface="阿里巴巴普惠体 B" pitchFamily="18" charset="-122"/>
                        <a:cs typeface="阿里巴巴普惠体 B" pitchFamily="18" charset="-122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itchFamily="2" charset="2"/>
                        <a:buChar char="l"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阿里巴巴普惠体 B" pitchFamily="18" charset="-122"/>
                          <a:ea typeface="阿里巴巴普惠体 B" pitchFamily="18" charset="-122"/>
                          <a:cs typeface="阿里巴巴普惠体 B" pitchFamily="18" charset="-122"/>
                        </a:rPr>
                        <a:t>鳄鱼夹测试线一副</a:t>
                      </a:r>
                    </a:p>
                  </a:txBody>
                  <a:tcPr marT="45731" marB="4573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70" name="Picture 2" descr="\\192.168.0.5\公用临时文件夹\市场部\姚嘉莉\图片\UTP1310\UTP1310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416" y="2520450"/>
            <a:ext cx="4185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38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52" y="123478"/>
            <a:ext cx="782748" cy="323039"/>
          </a:xfrm>
          <a:prstGeom prst="rect">
            <a:avLst/>
          </a:prstGeom>
        </p:spPr>
      </p:pic>
      <p:sp>
        <p:nvSpPr>
          <p:cNvPr id="8" name="文本框 1"/>
          <p:cNvSpPr txBox="1"/>
          <p:nvPr/>
        </p:nvSpPr>
        <p:spPr>
          <a:xfrm>
            <a:off x="323527" y="267494"/>
            <a:ext cx="4594289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产品概述</a:t>
            </a:r>
            <a:endParaRPr lang="en-US" altLang="zh-CN" b="1" dirty="0">
              <a:solidFill>
                <a:srgbClr val="FF0000"/>
              </a:solidFill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</p:txBody>
      </p:sp>
      <p:pic>
        <p:nvPicPr>
          <p:cNvPr id="10" name="Picture 2" descr="\\192.168.0.5\公用临时文件夹\市场部\姚嘉莉\图片\UTP1310\UTP1310-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7522" r="16539" b="11265"/>
          <a:stretch/>
        </p:blipFill>
        <p:spPr bwMode="auto">
          <a:xfrm>
            <a:off x="1259632" y="1142799"/>
            <a:ext cx="1683314" cy="29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748027"/>
            <a:ext cx="38884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140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UTP1310</a:t>
            </a:r>
            <a:r>
              <a:rPr lang="zh-CN" altLang="en-US" sz="140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是高品质，高稳定性的经济型直流稳压电源，</a:t>
            </a:r>
            <a:r>
              <a:rPr lang="en-US" altLang="zh-CN" sz="140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LED</a:t>
            </a:r>
            <a:r>
              <a:rPr lang="zh-CN" altLang="en-US" sz="1400" dirty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四</a:t>
            </a:r>
            <a:r>
              <a:rPr lang="zh-CN" altLang="en-US" sz="140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位电压、电流显示，具有过压保护（</a:t>
            </a:r>
            <a:r>
              <a:rPr lang="en-US" altLang="zh-CN" sz="140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OVP</a:t>
            </a:r>
            <a:r>
              <a:rPr lang="zh-CN" altLang="en-US" sz="140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）、过流保护（</a:t>
            </a:r>
            <a:r>
              <a:rPr lang="en-US" altLang="zh-CN" sz="140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OCP</a:t>
            </a:r>
            <a:r>
              <a:rPr lang="zh-CN" altLang="en-US" sz="140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）、过温保护（</a:t>
            </a:r>
            <a:r>
              <a:rPr lang="en-US" altLang="zh-CN" sz="140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OTP</a:t>
            </a:r>
            <a:r>
              <a:rPr lang="zh-CN" altLang="en-US" sz="140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）</a:t>
            </a:r>
            <a:r>
              <a:rPr lang="zh-CN" altLang="en-US" sz="1400" dirty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等功</a:t>
            </a:r>
            <a:r>
              <a:rPr lang="zh-CN" altLang="en-US" sz="140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能，</a:t>
            </a:r>
            <a:r>
              <a:rPr lang="en-US" altLang="zh-CN" sz="140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OVP/OCP</a:t>
            </a:r>
            <a:r>
              <a:rPr lang="zh-CN" altLang="en-US" sz="140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值可</a:t>
            </a:r>
            <a:r>
              <a:rPr lang="zh-CN" altLang="en-US" sz="140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根据使用者要求设置。极高的稳定性，极强的可靠性使得它成为应用于各大院校及企业生产线、家电维修单位等场景的理想工具。</a:t>
            </a:r>
            <a:endParaRPr lang="en-US" altLang="zh-CN" sz="1400" dirty="0" smtClean="0">
              <a:latin typeface="阿里巴巴普惠体 R" pitchFamily="18" charset="-122"/>
              <a:ea typeface="阿里巴巴普惠体 R" pitchFamily="18" charset="-122"/>
              <a:cs typeface="阿里巴巴普惠体 R" pitchFamily="18" charset="-122"/>
            </a:endParaRPr>
          </a:p>
          <a:p>
            <a:pPr indent="457200"/>
            <a:endParaRPr lang="en-US" altLang="zh-CN" sz="1400" dirty="0" smtClean="0">
              <a:latin typeface="阿里巴巴普惠体 R" pitchFamily="18" charset="-122"/>
              <a:ea typeface="阿里巴巴普惠体 R" pitchFamily="18" charset="-122"/>
              <a:cs typeface="阿里巴巴普惠体 R" pitchFamily="18" charset="-122"/>
            </a:endParaRPr>
          </a:p>
          <a:p>
            <a:pPr marL="285750" indent="-540000">
              <a:buFont typeface="Wingdings" pitchFamily="2" charset="2"/>
              <a:buChar char="n"/>
            </a:pPr>
            <a:r>
              <a:rPr lang="zh-CN" altLang="en-US" sz="1200" b="1" dirty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额</a:t>
            </a:r>
            <a:r>
              <a:rPr lang="zh-CN" altLang="en-US" sz="1200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定输出电压：</a:t>
            </a:r>
            <a:r>
              <a:rPr lang="en-US" altLang="zh-CN" sz="1200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0~32V</a:t>
            </a:r>
          </a:p>
          <a:p>
            <a:pPr marL="285750" indent="-540000">
              <a:buFont typeface="Wingdings" pitchFamily="2" charset="2"/>
              <a:buChar char="n"/>
            </a:pPr>
            <a:r>
              <a:rPr lang="zh-CN" altLang="en-US" sz="1200" b="1" dirty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额定输</a:t>
            </a:r>
            <a:r>
              <a:rPr lang="zh-CN" altLang="en-US" sz="1200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出电流：</a:t>
            </a:r>
            <a:r>
              <a:rPr lang="en-US" altLang="zh-CN" sz="1200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0-10A</a:t>
            </a:r>
          </a:p>
          <a:p>
            <a:pPr marL="285750" indent="-540000">
              <a:buFont typeface="Wingdings" pitchFamily="2" charset="2"/>
              <a:buChar char="n"/>
            </a:pPr>
            <a:r>
              <a:rPr lang="zh-CN" altLang="en-US" sz="1200" b="1" dirty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设置分辨</a:t>
            </a:r>
            <a:r>
              <a:rPr lang="zh-CN" altLang="en-US" sz="1200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率：</a:t>
            </a:r>
            <a:r>
              <a:rPr lang="en-US" altLang="zh-CN" sz="1200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10mV/1mA</a:t>
            </a:r>
          </a:p>
          <a:p>
            <a:pPr marL="285750" indent="-540000">
              <a:buFont typeface="Wingdings" pitchFamily="2" charset="2"/>
              <a:buChar char="n"/>
            </a:pPr>
            <a:r>
              <a:rPr lang="zh-CN" altLang="en-US" sz="1200" b="1" dirty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四</a:t>
            </a:r>
            <a:r>
              <a:rPr lang="zh-CN" altLang="en-US" sz="1200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位电压</a:t>
            </a:r>
            <a:r>
              <a:rPr lang="en-US" altLang="zh-CN" sz="1200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/</a:t>
            </a:r>
            <a:r>
              <a:rPr lang="zh-CN" altLang="en-US" sz="1200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电流高精度显示</a:t>
            </a:r>
            <a:endParaRPr lang="en-US" altLang="zh-CN" sz="1200" b="1" dirty="0" smtClean="0"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  <a:p>
            <a:pPr marL="285750" indent="-540000">
              <a:buFont typeface="Wingdings" pitchFamily="2" charset="2"/>
              <a:buChar char="n"/>
            </a:pPr>
            <a:r>
              <a:rPr lang="zh-CN" altLang="en-US" sz="1200" b="1" dirty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过</a:t>
            </a:r>
            <a:r>
              <a:rPr lang="zh-CN" altLang="en-US" sz="1200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压及过流保护</a:t>
            </a:r>
            <a:endParaRPr lang="en-US" altLang="zh-CN" sz="1200" b="1" dirty="0" smtClean="0"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  <a:p>
            <a:pPr marL="285750" indent="-540000">
              <a:buFont typeface="Wingdings" pitchFamily="2" charset="2"/>
              <a:buChar char="n"/>
            </a:pPr>
            <a:r>
              <a:rPr lang="zh-CN" altLang="en-US" sz="1200" b="1" dirty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键</a:t>
            </a:r>
            <a:r>
              <a:rPr lang="zh-CN" altLang="en-US" sz="1200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盘锁定</a:t>
            </a:r>
            <a:endParaRPr lang="en-US" altLang="zh-CN" sz="1200" b="1" dirty="0" smtClean="0"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  <a:p>
            <a:pPr marL="285750" indent="-540000">
              <a:buFont typeface="Wingdings" pitchFamily="2" charset="2"/>
              <a:buChar char="n"/>
            </a:pPr>
            <a:r>
              <a:rPr lang="zh-CN" altLang="en-US" sz="1200" b="1" dirty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三</a:t>
            </a:r>
            <a:r>
              <a:rPr lang="zh-CN" altLang="en-US" sz="1200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组设置存储</a:t>
            </a:r>
            <a:r>
              <a:rPr lang="en-US" altLang="zh-CN" sz="1200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/</a:t>
            </a:r>
            <a:r>
              <a:rPr lang="zh-CN" altLang="en-US" sz="1200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调出</a:t>
            </a:r>
            <a:endParaRPr lang="en-US" altLang="zh-CN" sz="1200" b="1" dirty="0" smtClean="0"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  <a:p>
            <a:pPr marL="285750" indent="-540000">
              <a:buFont typeface="Wingdings" pitchFamily="2" charset="2"/>
              <a:buChar char="n"/>
            </a:pPr>
            <a:r>
              <a:rPr lang="zh-CN" altLang="en-US" sz="1200" b="1" dirty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独立输</a:t>
            </a:r>
            <a:r>
              <a:rPr lang="zh-CN" altLang="en-US" sz="1200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出开关</a:t>
            </a:r>
            <a:endParaRPr lang="en-US" altLang="zh-CN" sz="1200" b="1" dirty="0" smtClean="0"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  <a:p>
            <a:pPr marL="285750" indent="-540000">
              <a:buFont typeface="Wingdings" pitchFamily="2" charset="2"/>
              <a:buChar char="n"/>
            </a:pPr>
            <a:r>
              <a:rPr lang="zh-CN" altLang="en-US" sz="1200" b="1" dirty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编码</a:t>
            </a:r>
            <a:r>
              <a:rPr lang="zh-CN" altLang="en-US" sz="1200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器调节</a:t>
            </a:r>
            <a:endParaRPr lang="zh-CN" altLang="en-US" sz="1200" b="1" dirty="0"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65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323527" y="267494"/>
            <a:ext cx="45942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1. </a:t>
            </a:r>
            <a:r>
              <a:rPr lang="zh-CN" altLang="en-US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经典外观设计，功能强大而轻巧便携</a:t>
            </a:r>
            <a:endParaRPr lang="en-US" altLang="zh-CN" b="1" dirty="0"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</p:txBody>
      </p:sp>
      <p:pic>
        <p:nvPicPr>
          <p:cNvPr id="6" name="Picture 2" descr="\\192.168.0.5\公用临时文件夹\市场部\姚嘉莉\图片\UTP1310\UTP1310-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7522" r="16539" b="11265"/>
          <a:stretch/>
        </p:blipFill>
        <p:spPr bwMode="auto">
          <a:xfrm>
            <a:off x="1592542" y="1131590"/>
            <a:ext cx="1683314" cy="29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192.168.0.5\公用临时文件夹\市场部\姚嘉莉\图片\UTP1310\UTP1310-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2" t="8347" r="16350" b="9939"/>
          <a:stretch/>
        </p:blipFill>
        <p:spPr bwMode="auto">
          <a:xfrm>
            <a:off x="5220072" y="1203598"/>
            <a:ext cx="1813896" cy="29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 flipH="1">
            <a:off x="1331640" y="1995686"/>
            <a:ext cx="5760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左大括号 3"/>
          <p:cNvSpPr/>
          <p:nvPr/>
        </p:nvSpPr>
        <p:spPr>
          <a:xfrm>
            <a:off x="1331640" y="2679612"/>
            <a:ext cx="576064" cy="612218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itchFamily="18" charset="-122"/>
              <a:ea typeface="阿里巴巴普惠体 R" pitchFamily="18" charset="-122"/>
              <a:cs typeface="阿里巴巴普惠体 R" pitchFamily="18" charset="-122"/>
            </a:endParaRPr>
          </a:p>
        </p:txBody>
      </p:sp>
      <p:sp>
        <p:nvSpPr>
          <p:cNvPr id="10" name="右大括号 9"/>
          <p:cNvSpPr/>
          <p:nvPr/>
        </p:nvSpPr>
        <p:spPr>
          <a:xfrm>
            <a:off x="2987824" y="2679612"/>
            <a:ext cx="576064" cy="612218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itchFamily="18" charset="-122"/>
              <a:ea typeface="阿里巴巴普惠体 R" pitchFamily="18" charset="-122"/>
              <a:cs typeface="阿里巴巴普惠体 R" pitchFamily="18" charset="-122"/>
            </a:endParaRPr>
          </a:p>
        </p:txBody>
      </p:sp>
      <p:sp>
        <p:nvSpPr>
          <p:cNvPr id="14" name="右大括号 13"/>
          <p:cNvSpPr/>
          <p:nvPr/>
        </p:nvSpPr>
        <p:spPr>
          <a:xfrm rot="5400000">
            <a:off x="2248831" y="3756366"/>
            <a:ext cx="484929" cy="746240"/>
          </a:xfrm>
          <a:prstGeom prst="rightBrac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itchFamily="18" charset="-122"/>
              <a:ea typeface="阿里巴巴普惠体 R" pitchFamily="18" charset="-122"/>
              <a:cs typeface="阿里巴巴普惠体 R" pitchFamily="18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2859782"/>
            <a:ext cx="864096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三组存储值</a:t>
            </a:r>
            <a:endParaRPr lang="zh-CN" altLang="en-US" sz="1050" dirty="0">
              <a:latin typeface="阿里巴巴普惠体 R" pitchFamily="18" charset="-122"/>
              <a:ea typeface="阿里巴巴普惠体 R" pitchFamily="18" charset="-122"/>
              <a:cs typeface="阿里巴巴普惠体 R" pitchFamily="18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3888" y="2787774"/>
            <a:ext cx="720080" cy="415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电</a:t>
            </a:r>
            <a:r>
              <a:rPr lang="zh-CN" altLang="en-US" sz="105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压电流控制旋钮</a:t>
            </a:r>
            <a:endParaRPr lang="zh-CN" altLang="en-US" sz="1050" dirty="0">
              <a:latin typeface="阿里巴巴普惠体 R" pitchFamily="18" charset="-122"/>
              <a:ea typeface="阿里巴巴普惠体 R" pitchFamily="18" charset="-122"/>
              <a:cs typeface="阿里巴巴普惠体 R" pitchFamily="18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688" y="4371951"/>
            <a:ext cx="1445713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输</a:t>
            </a:r>
            <a:r>
              <a:rPr lang="zh-CN" altLang="en-US" sz="105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出通道及接地端</a:t>
            </a:r>
            <a:endParaRPr lang="zh-CN" altLang="en-US" sz="1050" dirty="0">
              <a:latin typeface="阿里巴巴普惠体 R" pitchFamily="18" charset="-122"/>
              <a:ea typeface="阿里巴巴普惠体 R" pitchFamily="18" charset="-122"/>
              <a:cs typeface="阿里巴巴普惠体 R" pitchFamily="18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7" y="1868728"/>
            <a:ext cx="1008113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LED</a:t>
            </a:r>
            <a:r>
              <a:rPr lang="zh-CN" altLang="en-US" sz="105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四位显示</a:t>
            </a:r>
            <a:endParaRPr lang="zh-CN" altLang="en-US" sz="1050" dirty="0">
              <a:latin typeface="阿里巴巴普惠体 R" pitchFamily="18" charset="-122"/>
              <a:ea typeface="阿里巴巴普惠体 R" pitchFamily="18" charset="-122"/>
              <a:cs typeface="阿里巴巴普惠体 R" pitchFamily="18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170592" y="2613622"/>
            <a:ext cx="373120" cy="488234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itchFamily="18" charset="-122"/>
              <a:ea typeface="阿里巴巴普惠体 R" pitchFamily="18" charset="-122"/>
              <a:cs typeface="阿里巴巴普惠体 R" pitchFamily="18" charset="-122"/>
            </a:endParaRPr>
          </a:p>
        </p:txBody>
      </p:sp>
      <p:cxnSp>
        <p:nvCxnSpPr>
          <p:cNvPr id="31" name="直接连接符 30"/>
          <p:cNvCxnSpPr>
            <a:stCxn id="13" idx="0"/>
          </p:cNvCxnSpPr>
          <p:nvPr/>
        </p:nvCxnSpPr>
        <p:spPr>
          <a:xfrm flipV="1">
            <a:off x="2357152" y="2499742"/>
            <a:ext cx="0" cy="11388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直接连接符 3072"/>
          <p:cNvCxnSpPr/>
          <p:nvPr/>
        </p:nvCxnSpPr>
        <p:spPr>
          <a:xfrm>
            <a:off x="2357152" y="2499742"/>
            <a:ext cx="120673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63888" y="2350976"/>
            <a:ext cx="720080" cy="415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过压、过流保护</a:t>
            </a:r>
            <a:endParaRPr lang="zh-CN" altLang="en-US" sz="1050" dirty="0">
              <a:latin typeface="阿里巴巴普惠体 R" pitchFamily="18" charset="-122"/>
              <a:ea typeface="阿里巴巴普惠体 R" pitchFamily="18" charset="-122"/>
              <a:cs typeface="阿里巴巴普惠体 R" pitchFamily="18" charset="-122"/>
            </a:endParaRPr>
          </a:p>
        </p:txBody>
      </p:sp>
      <p:sp>
        <p:nvSpPr>
          <p:cNvPr id="3077" name="圆角矩形 3076"/>
          <p:cNvSpPr/>
          <p:nvPr/>
        </p:nvSpPr>
        <p:spPr>
          <a:xfrm>
            <a:off x="2167316" y="3175543"/>
            <a:ext cx="373120" cy="232574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itchFamily="18" charset="-122"/>
              <a:ea typeface="阿里巴巴普惠体 R" pitchFamily="18" charset="-122"/>
              <a:cs typeface="阿里巴巴普惠体 R" pitchFamily="18" charset="-122"/>
            </a:endParaRPr>
          </a:p>
        </p:txBody>
      </p:sp>
      <p:cxnSp>
        <p:nvCxnSpPr>
          <p:cNvPr id="3079" name="直接连接符 3078"/>
          <p:cNvCxnSpPr/>
          <p:nvPr/>
        </p:nvCxnSpPr>
        <p:spPr>
          <a:xfrm flipH="1">
            <a:off x="2353876" y="3408117"/>
            <a:ext cx="3276" cy="9973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2" name="直接连接符 3081"/>
          <p:cNvCxnSpPr/>
          <p:nvPr/>
        </p:nvCxnSpPr>
        <p:spPr>
          <a:xfrm flipH="1">
            <a:off x="1331640" y="3507854"/>
            <a:ext cx="102551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7544" y="3380896"/>
            <a:ext cx="864096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输出开关</a:t>
            </a:r>
          </a:p>
        </p:txBody>
      </p:sp>
      <p:cxnSp>
        <p:nvCxnSpPr>
          <p:cNvPr id="45" name="直接连接符 44"/>
          <p:cNvCxnSpPr/>
          <p:nvPr/>
        </p:nvCxnSpPr>
        <p:spPr>
          <a:xfrm flipH="1">
            <a:off x="5324889" y="1692834"/>
            <a:ext cx="32850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355975" y="1565876"/>
            <a:ext cx="1008113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电</a:t>
            </a:r>
            <a:r>
              <a:rPr lang="zh-CN" altLang="en-US" sz="105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源供电开关</a:t>
            </a:r>
            <a:endParaRPr lang="zh-CN" altLang="en-US" sz="1050" dirty="0">
              <a:latin typeface="阿里巴巴普惠体 R" pitchFamily="18" charset="-122"/>
              <a:ea typeface="阿里巴巴普惠体 R" pitchFamily="18" charset="-122"/>
              <a:cs typeface="阿里巴巴普惠体 R" pitchFamily="18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5324889" y="2368501"/>
            <a:ext cx="5760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355975" y="2240362"/>
            <a:ext cx="1008113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散热风扇</a:t>
            </a:r>
          </a:p>
        </p:txBody>
      </p:sp>
      <p:cxnSp>
        <p:nvCxnSpPr>
          <p:cNvPr id="50" name="直接连接符 49"/>
          <p:cNvCxnSpPr>
            <a:endCxn id="51" idx="3"/>
          </p:cNvCxnSpPr>
          <p:nvPr/>
        </p:nvCxnSpPr>
        <p:spPr>
          <a:xfrm flipH="1">
            <a:off x="5364088" y="3457985"/>
            <a:ext cx="43204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355975" y="3331027"/>
            <a:ext cx="1008113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电</a:t>
            </a:r>
            <a:r>
              <a:rPr lang="zh-CN" altLang="en-US" sz="105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源电压输入</a:t>
            </a:r>
            <a:endParaRPr lang="zh-CN" altLang="en-US" sz="1050" dirty="0">
              <a:latin typeface="阿里巴巴普惠体 R" pitchFamily="18" charset="-122"/>
              <a:ea typeface="阿里巴巴普惠体 R" pitchFamily="18" charset="-122"/>
              <a:cs typeface="阿里巴巴普惠体 R" pitchFamily="18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H="1">
            <a:off x="6036404" y="3070184"/>
            <a:ext cx="112788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6127021" y="3656996"/>
            <a:ext cx="1037267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129820" y="2930963"/>
            <a:ext cx="1008113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电</a:t>
            </a:r>
            <a:r>
              <a:rPr lang="zh-CN" altLang="en-US" sz="105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压选择开关</a:t>
            </a:r>
            <a:endParaRPr lang="zh-CN" altLang="en-US" sz="1050" dirty="0">
              <a:latin typeface="阿里巴巴普惠体 R" pitchFamily="18" charset="-122"/>
              <a:ea typeface="阿里巴巴普惠体 R" pitchFamily="18" charset="-122"/>
              <a:cs typeface="阿里巴巴普惠体 R" pitchFamily="18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64288" y="3530038"/>
            <a:ext cx="1008113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保险丝座</a:t>
            </a:r>
            <a:endParaRPr lang="zh-CN" altLang="en-US" sz="1050" dirty="0">
              <a:latin typeface="阿里巴巴普惠体 R" pitchFamily="18" charset="-122"/>
              <a:ea typeface="阿里巴巴普惠体 R" pitchFamily="18" charset="-122"/>
              <a:cs typeface="阿里巴巴普惠体 R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48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323528" y="267494"/>
            <a:ext cx="46085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2.</a:t>
            </a:r>
            <a:r>
              <a:rPr lang="zh-CN" altLang="en-US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 电压、电流输出独立控制</a:t>
            </a:r>
            <a:endParaRPr lang="en-US" altLang="zh-CN" b="1" dirty="0"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48765"/>
          <a:stretch/>
        </p:blipFill>
        <p:spPr>
          <a:xfrm>
            <a:off x="1879881" y="1778894"/>
            <a:ext cx="1972040" cy="20006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779662"/>
            <a:ext cx="19145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323528" y="267494"/>
            <a:ext cx="46085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3.</a:t>
            </a:r>
            <a:r>
              <a:rPr lang="zh-CN" altLang="en-US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 高分辨率</a:t>
            </a:r>
            <a:endParaRPr lang="en-US" altLang="zh-CN" b="1" dirty="0"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9832" y="1275606"/>
            <a:ext cx="223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分辨率</a:t>
            </a:r>
            <a:r>
              <a:rPr lang="en-US" altLang="zh-CN" b="1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10mV/1mA</a:t>
            </a:r>
            <a:endParaRPr lang="zh-CN" altLang="en-US" b="1" dirty="0">
              <a:latin typeface="阿里巴巴普惠体 R" pitchFamily="18" charset="-122"/>
              <a:ea typeface="阿里巴巴普惠体 R" pitchFamily="18" charset="-122"/>
              <a:cs typeface="阿里巴巴普惠体 R" pitchFamily="18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2" b="3370"/>
          <a:stretch/>
        </p:blipFill>
        <p:spPr bwMode="auto">
          <a:xfrm>
            <a:off x="2362340" y="1668552"/>
            <a:ext cx="3577812" cy="31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46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323528" y="267494"/>
            <a:ext cx="46085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4.</a:t>
            </a:r>
            <a:r>
              <a:rPr lang="zh-CN" altLang="en-US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 </a:t>
            </a:r>
            <a:r>
              <a:rPr lang="zh-CN" altLang="en-US" b="1" dirty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过</a:t>
            </a:r>
            <a:r>
              <a:rPr lang="zh-CN" altLang="en-US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流、过压保护</a:t>
            </a:r>
            <a:endParaRPr lang="en-US" altLang="zh-CN" b="1" dirty="0"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5566"/>
            <a:ext cx="1008112" cy="75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45842"/>
            <a:ext cx="1008112" cy="71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967579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实</a:t>
            </a:r>
            <a:r>
              <a:rPr lang="zh-CN" altLang="en-US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际输出值高于设定值时保护功能被触发，屏幕显示“</a:t>
            </a:r>
            <a:r>
              <a:rPr lang="en-US" altLang="zh-CN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-ER OCP-</a:t>
            </a:r>
            <a:r>
              <a:rPr lang="zh-CN" altLang="en-US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”</a:t>
            </a:r>
            <a:endParaRPr lang="zh-CN" altLang="en-US" dirty="0">
              <a:latin typeface="阿里巴巴普惠体 R" pitchFamily="18" charset="-122"/>
              <a:ea typeface="阿里巴巴普惠体 R" pitchFamily="18" charset="-122"/>
              <a:cs typeface="阿里巴巴普惠体 R" pitchFamily="18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947583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实</a:t>
            </a:r>
            <a:r>
              <a:rPr lang="zh-CN" altLang="en-US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际输出值高于设定值时保护功能被触发，屏幕显示“</a:t>
            </a:r>
            <a:r>
              <a:rPr lang="en-US" altLang="zh-CN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-ER OVP-</a:t>
            </a:r>
            <a:r>
              <a:rPr lang="zh-CN" altLang="en-US" dirty="0" smtClean="0">
                <a:latin typeface="阿里巴巴普惠体 R" pitchFamily="18" charset="-122"/>
                <a:ea typeface="阿里巴巴普惠体 R" pitchFamily="18" charset="-122"/>
                <a:cs typeface="阿里巴巴普惠体 R" pitchFamily="18" charset="-122"/>
              </a:rPr>
              <a:t>”</a:t>
            </a:r>
            <a:endParaRPr lang="zh-CN" altLang="en-US" dirty="0">
              <a:latin typeface="阿里巴巴普惠体 R" pitchFamily="18" charset="-122"/>
              <a:ea typeface="阿里巴巴普惠体 R" pitchFamily="18" charset="-122"/>
              <a:cs typeface="阿里巴巴普惠体 R" pitchFamily="18" charset="-12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77" y="2067695"/>
            <a:ext cx="232145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7694"/>
            <a:ext cx="23241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759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323528" y="267494"/>
            <a:ext cx="5976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5.</a:t>
            </a:r>
            <a:r>
              <a:rPr lang="zh-CN" altLang="en-US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 </a:t>
            </a:r>
            <a:r>
              <a:rPr lang="zh-CN" altLang="en-US" b="1" dirty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三</a:t>
            </a:r>
            <a:r>
              <a:rPr lang="zh-CN" altLang="en-US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组存储可调用</a:t>
            </a:r>
            <a:endParaRPr lang="en-US" altLang="zh-CN" b="1" dirty="0"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780742"/>
            <a:ext cx="1459274" cy="336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71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323528" y="267494"/>
            <a:ext cx="5976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6. </a:t>
            </a:r>
            <a:r>
              <a:rPr lang="zh-CN" altLang="en-US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编码器调节 </a:t>
            </a:r>
            <a:r>
              <a:rPr lang="en-US" altLang="zh-CN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- </a:t>
            </a:r>
            <a:r>
              <a:rPr lang="zh-CN" altLang="en-US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提高寿命、精度</a:t>
            </a:r>
            <a:endParaRPr lang="en-US" altLang="zh-CN" b="1" dirty="0"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03598"/>
            <a:ext cx="6656014" cy="356623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59632" y="85448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UTP1310</a:t>
            </a:r>
            <a:endParaRPr lang="zh-CN" altLang="en-US" dirty="0"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48064" y="85171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普通电源</a:t>
            </a:r>
            <a:endParaRPr lang="zh-CN" altLang="en-US" b="1" dirty="0"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0904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323528" y="267494"/>
            <a:ext cx="89289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7.</a:t>
            </a:r>
            <a:r>
              <a:rPr lang="zh-CN" altLang="en-US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 面板锁定功能 </a:t>
            </a:r>
            <a:r>
              <a:rPr lang="en-US" altLang="zh-CN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– </a:t>
            </a:r>
            <a:r>
              <a:rPr lang="zh-CN" altLang="en-US" sz="1400" b="1" dirty="0" smtClean="0">
                <a:latin typeface="阿里巴巴普惠体 B" pitchFamily="18" charset="-122"/>
                <a:ea typeface="阿里巴巴普惠体 B" pitchFamily="18" charset="-122"/>
                <a:cs typeface="阿里巴巴普惠体 B" pitchFamily="18" charset="-122"/>
              </a:rPr>
              <a:t>长按锁定面板，防止误操作</a:t>
            </a:r>
            <a:endParaRPr lang="en-US" altLang="zh-CN" sz="1600" b="1" dirty="0">
              <a:latin typeface="阿里巴巴普惠体 B" pitchFamily="18" charset="-122"/>
              <a:ea typeface="阿里巴巴普惠体 B" pitchFamily="18" charset="-122"/>
              <a:cs typeface="阿里巴巴普惠体 B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2987"/>
          <a:stretch/>
        </p:blipFill>
        <p:spPr>
          <a:xfrm>
            <a:off x="2627784" y="1563638"/>
            <a:ext cx="2955552" cy="25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13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管人员">
  <a:themeElements>
    <a:clrScheme name="主管人员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主管人员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主管人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3221</TotalTime>
  <Words>805</Words>
  <Application>Microsoft Office PowerPoint</Application>
  <PresentationFormat>全屏显示(16:9)</PresentationFormat>
  <Paragraphs>127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主管人员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吴正亮</dc:creator>
  <cp:lastModifiedBy>admin</cp:lastModifiedBy>
  <cp:revision>549</cp:revision>
  <cp:lastPrinted>2018-04-12T03:38:36Z</cp:lastPrinted>
  <dcterms:created xsi:type="dcterms:W3CDTF">2018-03-08T05:43:04Z</dcterms:created>
  <dcterms:modified xsi:type="dcterms:W3CDTF">2020-09-11T08:36:36Z</dcterms:modified>
</cp:coreProperties>
</file>